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315" r:id="rId3"/>
    <p:sldId id="377" r:id="rId4"/>
    <p:sldId id="384" r:id="rId5"/>
    <p:sldId id="383" r:id="rId6"/>
    <p:sldId id="378" r:id="rId7"/>
    <p:sldId id="379" r:id="rId8"/>
    <p:sldId id="391" r:id="rId9"/>
    <p:sldId id="385" r:id="rId10"/>
    <p:sldId id="320" r:id="rId11"/>
    <p:sldId id="324" r:id="rId12"/>
    <p:sldId id="381" r:id="rId13"/>
    <p:sldId id="396" r:id="rId14"/>
    <p:sldId id="369" r:id="rId15"/>
    <p:sldId id="352" r:id="rId16"/>
    <p:sldId id="354" r:id="rId17"/>
    <p:sldId id="380" r:id="rId18"/>
    <p:sldId id="339" r:id="rId19"/>
    <p:sldId id="382" r:id="rId20"/>
    <p:sldId id="397" r:id="rId21"/>
    <p:sldId id="398" r:id="rId22"/>
    <p:sldId id="399" r:id="rId23"/>
    <p:sldId id="400" r:id="rId24"/>
    <p:sldId id="388" r:id="rId25"/>
    <p:sldId id="389" r:id="rId26"/>
    <p:sldId id="393" r:id="rId27"/>
    <p:sldId id="394" r:id="rId28"/>
    <p:sldId id="39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23.jpe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conovill.com/news/articleView.html?idxno=364709" TargetMode="External"/><Relationship Id="rId5" Type="http://schemas.openxmlformats.org/officeDocument/2006/relationships/hyperlink" Target="https://www.sedaily.com/NewsVIew/1Z3WPE3NT4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9" y="1916832"/>
            <a:ext cx="70807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5453" y="3630290"/>
            <a:ext cx="6803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b="1" dirty="0"/>
              <a:t>대중교통</a:t>
            </a:r>
            <a:r>
              <a:rPr lang="en-US" altLang="ko-KR" b="1" dirty="0"/>
              <a:t>(</a:t>
            </a:r>
            <a:r>
              <a:rPr lang="ko-KR" altLang="en-US" b="1" dirty="0"/>
              <a:t>광역버스</a:t>
            </a:r>
            <a:r>
              <a:rPr lang="en-US" altLang="ko-KR" b="1" dirty="0"/>
              <a:t>) </a:t>
            </a:r>
            <a:r>
              <a:rPr lang="ko-KR" altLang="en-US" b="1" dirty="0"/>
              <a:t>대기인원을 판별</a:t>
            </a:r>
            <a:r>
              <a:rPr lang="en-US" altLang="ko-KR" b="1" dirty="0"/>
              <a:t>,</a:t>
            </a:r>
          </a:p>
          <a:p>
            <a:r>
              <a:rPr lang="en-US" altLang="ko-KR" b="1" dirty="0"/>
              <a:t>		</a:t>
            </a:r>
            <a:r>
              <a:rPr lang="ko-KR" altLang="en-US" b="1" dirty="0"/>
              <a:t>계산 후 더 정확한 최소시간 경로 지원 시스템</a:t>
            </a:r>
          </a:p>
          <a:p>
            <a:endParaRPr lang="ko-KR" altLang="en-US" sz="2400" b="1" spc="-151" dirty="0">
              <a:solidFill>
                <a:srgbClr val="77787B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4D241D6-A4C2-4DC3-A052-5FDE6FC1E0D8}"/>
              </a:ext>
            </a:extLst>
          </p:cNvPr>
          <p:cNvSpPr/>
          <p:nvPr/>
        </p:nvSpPr>
        <p:spPr>
          <a:xfrm>
            <a:off x="3829885" y="3348581"/>
            <a:ext cx="4949991" cy="210715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75A48-B9B0-467A-9B1D-C3219956C596}"/>
              </a:ext>
            </a:extLst>
          </p:cNvPr>
          <p:cNvGrpSpPr/>
          <p:nvPr/>
        </p:nvGrpSpPr>
        <p:grpSpPr>
          <a:xfrm>
            <a:off x="266928" y="1885058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DEC4CAAA-4B93-44E5-AC99-B0369D032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E3D092DF-A330-4815-B008-4B972EF5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A79590-5AC7-4A53-ACF9-F56359CCF6F5}"/>
              </a:ext>
            </a:extLst>
          </p:cNvPr>
          <p:cNvCxnSpPr>
            <a:cxnSpLocks/>
            <a:stCxn id="65" idx="3"/>
            <a:endCxn id="82" idx="1"/>
          </p:cNvCxnSpPr>
          <p:nvPr/>
        </p:nvCxnSpPr>
        <p:spPr>
          <a:xfrm flipV="1">
            <a:off x="1591266" y="2339886"/>
            <a:ext cx="914734" cy="5165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CA13317-93E8-411E-8130-3C70477C3462}"/>
              </a:ext>
            </a:extLst>
          </p:cNvPr>
          <p:cNvSpPr txBox="1"/>
          <p:nvPr/>
        </p:nvSpPr>
        <p:spPr>
          <a:xfrm>
            <a:off x="3684084" y="1697183"/>
            <a:ext cx="841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(1280x720)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3860639-A5EC-4F6F-9585-D87D5AD30018}"/>
              </a:ext>
            </a:extLst>
          </p:cNvPr>
          <p:cNvCxnSpPr>
            <a:cxnSpLocks/>
            <a:stCxn id="82" idx="3"/>
            <a:endCxn id="69" idx="1"/>
          </p:cNvCxnSpPr>
          <p:nvPr/>
        </p:nvCxnSpPr>
        <p:spPr>
          <a:xfrm flipV="1">
            <a:off x="3303925" y="1912627"/>
            <a:ext cx="380159" cy="42725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61B631-6C68-4E52-BEA0-6BCC6AB9BEB5}"/>
              </a:ext>
            </a:extLst>
          </p:cNvPr>
          <p:cNvGrpSpPr/>
          <p:nvPr/>
        </p:nvGrpSpPr>
        <p:grpSpPr>
          <a:xfrm>
            <a:off x="2506000" y="2034638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A889D0B-F64F-412E-9E28-49A25F169DDC}"/>
                </a:ext>
              </a:extLst>
            </p:cNvPr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래픽 83" descr="클래퍼 보드">
              <a:extLst>
                <a:ext uri="{FF2B5EF4-FFF2-40B4-BE49-F238E27FC236}">
                  <a16:creationId xmlns:a16="http://schemas.microsoft.com/office/drawing/2014/main" id="{B8269E0E-746B-4783-995C-A440421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D2BA7FA-A07A-4F47-9032-940ED3213DC6}"/>
              </a:ext>
            </a:extLst>
          </p:cNvPr>
          <p:cNvGrpSpPr/>
          <p:nvPr/>
        </p:nvGrpSpPr>
        <p:grpSpPr>
          <a:xfrm>
            <a:off x="5214243" y="3528077"/>
            <a:ext cx="1909721" cy="1619964"/>
            <a:chOff x="8199016" y="2427174"/>
            <a:chExt cx="2154475" cy="204369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09B8F1-9E4F-46D5-AA98-E854B3918EB2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23C69CF-2D11-495D-BE35-E68E6E422BDE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D494EA2A-2A8E-41E9-8BFB-C53308A645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88" name="그래픽 87" descr="문서">
              <a:extLst>
                <a:ext uri="{FF2B5EF4-FFF2-40B4-BE49-F238E27FC236}">
                  <a16:creationId xmlns:a16="http://schemas.microsoft.com/office/drawing/2014/main" id="{3CDD8F74-E9DE-42E2-A3A6-A1A357B2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1FE79C0-A424-4470-A7FB-9AA317A8E45F}"/>
              </a:ext>
            </a:extLst>
          </p:cNvPr>
          <p:cNvCxnSpPr>
            <a:cxnSpLocks/>
            <a:stCxn id="89" idx="2"/>
            <a:endCxn id="44" idx="1"/>
          </p:cNvCxnSpPr>
          <p:nvPr/>
        </p:nvCxnSpPr>
        <p:spPr>
          <a:xfrm>
            <a:off x="6169104" y="5148041"/>
            <a:ext cx="1792064" cy="99632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115" name="그림 114">
            <a:extLst>
              <a:ext uri="{FF2B5EF4-FFF2-40B4-BE49-F238E27FC236}">
                <a16:creationId xmlns:a16="http://schemas.microsoft.com/office/drawing/2014/main" id="{7BB7E62D-3214-4152-98F0-30FE75DE7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6627" y="3007364"/>
            <a:ext cx="2280723" cy="5369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A52DCD-4191-4254-AFFA-666CF3B09C57}"/>
              </a:ext>
            </a:extLst>
          </p:cNvPr>
          <p:cNvSpPr txBox="1"/>
          <p:nvPr/>
        </p:nvSpPr>
        <p:spPr>
          <a:xfrm>
            <a:off x="1983693" y="1654225"/>
            <a:ext cx="10667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EDIT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44" name="그림 43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FEF99C4F-F51D-45C9-92CD-FD68443C93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7961168" y="5567245"/>
            <a:ext cx="679419" cy="115423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98C6114-73EB-4EF8-A5DF-E6C9339CD0A9}"/>
              </a:ext>
            </a:extLst>
          </p:cNvPr>
          <p:cNvSpPr txBox="1"/>
          <p:nvPr/>
        </p:nvSpPr>
        <p:spPr>
          <a:xfrm>
            <a:off x="2326271" y="2641022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0" lvl="0" indent="-265113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샘플</a:t>
            </a: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1</a:t>
            </a:r>
            <a:endParaRPr kumimoji="0" lang="ko-KR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0" lvl="0" indent="-265113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샘플</a:t>
            </a: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1</a:t>
            </a:r>
            <a:endParaRPr kumimoji="0" lang="ko-KR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back-end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</a:rPr>
              <a:t> 통해 영상처리를 해서 사람인원 수 파악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영상분석 결과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</a:rPr>
              <a:t>현재 정거장 대기인원수 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측정된 시간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해당 정류장의 </a:t>
            </a:r>
            <a:r>
              <a:rPr lang="en-US" altLang="ko-KR" sz="1400" b="1" dirty="0">
                <a:solidFill>
                  <a:prstClr val="black"/>
                </a:solidFill>
              </a:rPr>
              <a:t>ID</a:t>
            </a:r>
            <a:r>
              <a:rPr lang="ko-KR" altLang="en-US" sz="1400" b="1" dirty="0">
                <a:solidFill>
                  <a:prstClr val="black"/>
                </a:solidFill>
              </a:rPr>
              <a:t>를 서버 데이터 베이스에 저장</a:t>
            </a:r>
          </a:p>
          <a:p>
            <a:pPr lvl="0" algn="ctr">
              <a:defRPr/>
            </a:pPr>
            <a:endParaRPr lang="ko-KR" altLang="en-US" sz="1400" b="1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front-end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영상처리한 사람의 인원 수 정보 데이터 요청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요청한 데이터 서버로 전달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3.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앱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서버에 있는 데이터를 앱에서 요청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4.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데이터를 앱으로 전달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122093-295D-4670-965C-41CF40784A50}"/>
              </a:ext>
            </a:extLst>
          </p:cNvPr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11D0BFF9-D05D-47C6-B255-8744AEA1F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725F36B8-F8C7-4882-A1F5-27CA40D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5FEB31-87CC-4EAD-9854-11E9D533D072}"/>
              </a:ext>
            </a:extLst>
          </p:cNvPr>
          <p:cNvSpPr/>
          <p:nvPr/>
        </p:nvSpPr>
        <p:spPr>
          <a:xfrm>
            <a:off x="1575106" y="2945285"/>
            <a:ext cx="1482143" cy="138468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1B2D19-9248-41E0-92F3-E00708B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865" y="3065317"/>
            <a:ext cx="783500" cy="1844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56CE79-E3B6-4BB2-8A2F-902B11E26EA1}"/>
              </a:ext>
            </a:extLst>
          </p:cNvPr>
          <p:cNvGrpSpPr/>
          <p:nvPr/>
        </p:nvGrpSpPr>
        <p:grpSpPr>
          <a:xfrm>
            <a:off x="1912865" y="3533071"/>
            <a:ext cx="783500" cy="606775"/>
            <a:chOff x="8199016" y="2427174"/>
            <a:chExt cx="2154475" cy="20436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70EB7D-EC93-47A7-A489-60BEE4C7FC5C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D4541CD-9632-46AD-BF04-90CB7D569D17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26D894C-B38B-468E-9D29-4AA5FA5EF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26" name="그래픽 25" descr="문서">
              <a:extLst>
                <a:ext uri="{FF2B5EF4-FFF2-40B4-BE49-F238E27FC236}">
                  <a16:creationId xmlns:a16="http://schemas.microsoft.com/office/drawing/2014/main" id="{31B8E6B8-590D-4E24-AAD4-603168D1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77BF88-04E6-4D7D-A4CD-665F28B5EFC3}"/>
              </a:ext>
            </a:extLst>
          </p:cNvPr>
          <p:cNvCxnSpPr>
            <a:cxnSpLocks/>
            <a:stCxn id="17" idx="3"/>
            <a:endCxn id="19" idx="0"/>
          </p:cNvCxnSpPr>
          <p:nvPr/>
        </p:nvCxnSpPr>
        <p:spPr>
          <a:xfrm>
            <a:off x="1491229" y="2327909"/>
            <a:ext cx="824949" cy="61737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25B3C2-00B1-4A3F-994E-C94CB45BCB61}"/>
              </a:ext>
            </a:extLst>
          </p:cNvPr>
          <p:cNvCxnSpPr>
            <a:cxnSpLocks/>
            <a:stCxn id="19" idx="2"/>
            <a:endCxn id="42" idx="1"/>
          </p:cNvCxnSpPr>
          <p:nvPr/>
        </p:nvCxnSpPr>
        <p:spPr>
          <a:xfrm>
            <a:off x="2316178" y="4329973"/>
            <a:ext cx="1359367" cy="74763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26FD2A88-EA2F-472E-BC7E-DA663E12C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20FDF8-4CAC-4E9C-B135-9B1D5075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5" y="1963188"/>
            <a:ext cx="8172400" cy="417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7C552-9426-4E75-995D-C3B01246B128}"/>
              </a:ext>
            </a:extLst>
          </p:cNvPr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메뉴구성도</a:t>
            </a:r>
            <a:endParaRPr lang="en-US" altLang="ko-KR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40A16-C755-47A8-8BA3-14F795DAA6CA}"/>
              </a:ext>
            </a:extLst>
          </p:cNvPr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altLang="ko-KR" sz="1600" b="1" dirty="0"/>
            </a:br>
            <a:r>
              <a:rPr lang="en-US" altLang="ko-KR" sz="1600" b="1" dirty="0"/>
              <a:t>  VED_LINE INT(2)</a:t>
            </a:r>
          </a:p>
          <a:p>
            <a:r>
              <a:rPr lang="en-US" altLang="ko-KR" sz="1600" b="1" dirty="0"/>
              <a:t>  VED_BUSSTA VARCHAR(10)</a:t>
            </a:r>
          </a:p>
          <a:p>
            <a:r>
              <a:rPr lang="en-US" altLang="ko-KR" sz="1600" b="1" dirty="0"/>
              <a:t>  VED_NOW DATE </a:t>
            </a:r>
          </a:p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ABA17-F9B5-46B7-ACD6-21438D30E2BF}"/>
              </a:ext>
            </a:extLst>
          </p:cNvPr>
          <p:cNvSpPr/>
          <p:nvPr/>
        </p:nvSpPr>
        <p:spPr>
          <a:xfrm>
            <a:off x="3016084" y="4293093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/>
              <a:t>Role_Line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Role_Bus_id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Role_Now</a:t>
            </a:r>
            <a:r>
              <a:rPr lang="en-US" altLang="ko-KR" b="1" dirty="0"/>
              <a:t> Date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C3B5E4-EAA1-49F9-8B94-E98DC54E3AB0}"/>
              </a:ext>
            </a:extLst>
          </p:cNvPr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</a:t>
            </a:r>
            <a:r>
              <a:rPr lang="en-US" altLang="ko-KR" sz="1600" b="1" dirty="0">
                <a:solidFill>
                  <a:prstClr val="black"/>
                </a:solidFill>
              </a:rPr>
              <a:t>   INT(2)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user_busstop</a:t>
            </a:r>
            <a:r>
              <a:rPr lang="en-US" altLang="ko-KR" sz="1600" b="1" dirty="0">
                <a:solidFill>
                  <a:prstClr val="black"/>
                </a:solidFill>
              </a:rPr>
              <a:t>   VARCHAR(10)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user_count</a:t>
            </a:r>
            <a:r>
              <a:rPr lang="en-US" altLang="ko-KR" sz="1600" b="1" dirty="0">
                <a:solidFill>
                  <a:prstClr val="black"/>
                </a:solidFill>
              </a:rPr>
              <a:t>   INT(1)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2EA3-A02B-4C5A-803F-6AD7E86AB389}"/>
              </a:ext>
            </a:extLst>
          </p:cNvPr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</a:t>
            </a:r>
            <a:endParaRPr lang="ko-KR" altLang="en-US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E60106-F55D-44CB-9C64-2D9D67BCA596}"/>
              </a:ext>
            </a:extLst>
          </p:cNvPr>
          <p:cNvCxnSpPr/>
          <p:nvPr/>
        </p:nvCxnSpPr>
        <p:spPr>
          <a:xfrm rot="16200000" flipH="1">
            <a:off x="1619672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287BEE6-1C12-47ED-B615-8621FF9279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08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8EB8B2-7D2C-4F4F-966B-BB7D76F8380B}"/>
              </a:ext>
            </a:extLst>
          </p:cNvPr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14F60E-BBCA-4D28-9AAD-858C6452DEA3}"/>
              </a:ext>
            </a:extLst>
          </p:cNvPr>
          <p:cNvSpPr txBox="1"/>
          <p:nvPr/>
        </p:nvSpPr>
        <p:spPr>
          <a:xfrm>
            <a:off x="3825773" y="3939151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Role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688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5" y="1305194"/>
            <a:ext cx="8331200" cy="5003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1AB0E4-7ABB-46B3-BCD7-AF55D6ABEAF3}"/>
              </a:ext>
            </a:extLst>
          </p:cNvPr>
          <p:cNvSpPr/>
          <p:nvPr/>
        </p:nvSpPr>
        <p:spPr>
          <a:xfrm>
            <a:off x="5868144" y="1556792"/>
            <a:ext cx="2808312" cy="25202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B8D5EA-9A96-43F3-99E8-4537D790A113}"/>
              </a:ext>
            </a:extLst>
          </p:cNvPr>
          <p:cNvSpPr/>
          <p:nvPr/>
        </p:nvSpPr>
        <p:spPr>
          <a:xfrm>
            <a:off x="5883763" y="1120982"/>
            <a:ext cx="2808312" cy="3684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3653F-FE86-4C1A-B6B2-65C800C159C3}"/>
              </a:ext>
            </a:extLst>
          </p:cNvPr>
          <p:cNvSpPr txBox="1"/>
          <p:nvPr/>
        </p:nvSpPr>
        <p:spPr>
          <a:xfrm>
            <a:off x="5796136" y="79132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4" name="Rectangle 41">
            <a:extLst>
              <a:ext uri="{FF2B5EF4-FFF2-40B4-BE49-F238E27FC236}">
                <a16:creationId xmlns:a16="http://schemas.microsoft.com/office/drawing/2014/main" id="{B0551889-7332-464B-97E8-96931067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서버에서 앱으로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F2B04C14-C938-4A9F-B5B3-4A8CA1385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42" y="5476899"/>
            <a:ext cx="410721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IoT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2150995-AFBA-45CE-8676-4C4AEB34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77859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그 시각을 서버에서 앱으로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A814B405-F18E-4270-8E81-540943EAB9C4}"/>
              </a:ext>
            </a:extLst>
          </p:cNvPr>
          <p:cNvSpPr/>
          <p:nvPr/>
        </p:nvSpPr>
        <p:spPr>
          <a:xfrm>
            <a:off x="1370913" y="3877595"/>
            <a:ext cx="1439861" cy="755584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영상처리한 정보를 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라즈베리파이를</a:t>
            </a:r>
            <a:r>
              <a:rPr lang="ko-KR" altLang="en-US" sz="1000" b="1" kern="0" dirty="0">
                <a:latin typeface="맑은 고딕" pitchFamily="50" charset="-127"/>
              </a:rPr>
              <a:t> 통해 받는다</a:t>
            </a:r>
            <a:r>
              <a:rPr lang="en-US" altLang="ko-KR" sz="1000" b="1" kern="0" dirty="0">
                <a:latin typeface="맑은 고딕" pitchFamily="50" charset="-127"/>
              </a:rPr>
              <a:t>.</a:t>
            </a:r>
          </a:p>
          <a:p>
            <a:pPr algn="ctr"/>
            <a:endParaRPr lang="ko-KR" altLang="en-US" sz="1600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728" y="4545516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CBAA70E-A70C-4ED5-8B7F-B7A63F118FF4}"/>
              </a:ext>
            </a:extLst>
          </p:cNvPr>
          <p:cNvSpPr/>
          <p:nvPr/>
        </p:nvSpPr>
        <p:spPr>
          <a:xfrm>
            <a:off x="1102348" y="312040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 err="1">
                <a:latin typeface="맑은 고딕" pitchFamily="50" charset="-127"/>
              </a:rPr>
              <a:t>Xshell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을 이용한 </a:t>
            </a:r>
            <a:r>
              <a:rPr lang="en-US" altLang="ko-KR" sz="1000" b="1" kern="0" dirty="0">
                <a:latin typeface="맑은 고딕" pitchFamily="50" charset="-127"/>
              </a:rPr>
              <a:t>Apache </a:t>
            </a:r>
            <a:r>
              <a:rPr lang="ko-KR" altLang="en-US" sz="1000" b="1" kern="0" dirty="0">
                <a:latin typeface="맑은 고딕" pitchFamily="50" charset="-127"/>
              </a:rPr>
              <a:t>서버 구축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78">
            <a:extLst>
              <a:ext uri="{FF2B5EF4-FFF2-40B4-BE49-F238E27FC236}">
                <a16:creationId xmlns:a16="http://schemas.microsoft.com/office/drawing/2014/main" id="{BC5CBDE0-C56C-4072-A650-ADB98F5BD973}"/>
              </a:ext>
            </a:extLst>
          </p:cNvPr>
          <p:cNvSpPr txBox="1">
            <a:spLocks/>
          </p:cNvSpPr>
          <p:nvPr/>
        </p:nvSpPr>
        <p:spPr>
          <a:xfrm>
            <a:off x="2383353" y="52091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85" y="1862807"/>
            <a:ext cx="7848600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7BF17-E8AF-4B3B-86E1-57CADCAC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" b="1957"/>
          <a:stretch/>
        </p:blipFill>
        <p:spPr>
          <a:xfrm>
            <a:off x="827584" y="2059919"/>
            <a:ext cx="7200800" cy="4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700600"/>
              </p:ext>
            </p:extLst>
          </p:nvPr>
        </p:nvGraphicFramePr>
        <p:xfrm>
          <a:off x="298210" y="1286056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-01-01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-01-02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-02-01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-03-01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출발지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-03-02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추천 경로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56327"/>
              </p:ext>
            </p:extLst>
          </p:nvPr>
        </p:nvGraphicFramePr>
        <p:xfrm>
          <a:off x="298210" y="1255576"/>
          <a:ext cx="8547580" cy="1113012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menu)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즐겨찾기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TheFaCo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app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6546"/>
              </p:ext>
            </p:extLst>
          </p:nvPr>
        </p:nvGraphicFramePr>
        <p:xfrm>
          <a:off x="1187625" y="1412776"/>
          <a:ext cx="6010907" cy="46357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032707"/>
              </p:ext>
            </p:extLst>
          </p:nvPr>
        </p:nvGraphicFramePr>
        <p:xfrm>
          <a:off x="444795" y="1538739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065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이자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의 첫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대기인원수 조회 서비스를 제공하는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8100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M4102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 중 하나를 선택할 수 있게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∎두 버스 중 하나를 터치하도록 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버스 선택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04764"/>
              </p:ext>
            </p:extLst>
          </p:nvPr>
        </p:nvGraphicFramePr>
        <p:xfrm>
          <a:off x="444795" y="4073395"/>
          <a:ext cx="7992888" cy="225788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자동으로 다시 조회함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새로고침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5FC21D-135D-44A8-A380-70DDFE82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74" y="1538739"/>
            <a:ext cx="1096828" cy="225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A34D8F-E48A-4385-99D7-E66E5CF0F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7" y="4073395"/>
            <a:ext cx="1096828" cy="22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53791"/>
              </p:ext>
            </p:extLst>
          </p:nvPr>
        </p:nvGraphicFramePr>
        <p:xfrm>
          <a:off x="444795" y="1380834"/>
          <a:ext cx="7992888" cy="245503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16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지도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</a:rPr>
                        <a:t>현위치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의 두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∎현재 사용자의 위치를 파악하여 지도에 띄움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44062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의 세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선택한 후 경로확인을 터치하면 추천 경로를 띄움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이 경로는 즐겨 찾기 버튼을 누르면 바로 즐겨 찾기에 추가할 수 있도록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∎출발지와 도착지 설정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즐겨찾기 기능 추가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출발지 및 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364E15-4C9F-43B4-9AD7-9544FE30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90402"/>
            <a:ext cx="1174877" cy="241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D76BBF-2E3B-4AB1-88CC-05B98DADB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3" y="4091962"/>
            <a:ext cx="1083066" cy="2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848944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선택하였을 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대기인원이 너무 많을 경우 기존의 대중교통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</a:rPr>
                        <a:t>길찾기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경로와 차별화된 </a:t>
                      </a:r>
                      <a:r>
                        <a:rPr lang="en-US" altLang="ko-KR" sz="1050" kern="0" spc="0" dirty="0" err="1">
                          <a:solidFill>
                            <a:srgbClr val="000000"/>
                          </a:solidFill>
                          <a:effectLst/>
                        </a:rPr>
                        <a:t>TheFaCo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만의 추천 경로를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다시 연산하여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11575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MENU-04-01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즐겨찾기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매번 같은 경로임에도 직접 선택해야하는 번거로움이 있어 즐겨찾기 기능으로 보완함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 정류장과 도착 정류장을 저장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삭제할 수 있도록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저장할 수 있는 경로는 최대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개로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LOG-03-01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과의 연결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4717B17-BD34-4DBD-A3D8-1D2EDFB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5" y="4645604"/>
            <a:ext cx="2160494" cy="7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55497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  <a:t>어플소개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어플 사용법을 간략하게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730E122-B464-4ABC-AABA-37070795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2" y="1380835"/>
            <a:ext cx="1017821" cy="20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2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14.png">
            <a:extLst>
              <a:ext uri="{FF2B5EF4-FFF2-40B4-BE49-F238E27FC236}">
                <a16:creationId xmlns:a16="http://schemas.microsoft.com/office/drawing/2014/main" id="{F6DA875D-6156-4C87-9B6B-FCF7FA2E63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1233892"/>
            <a:ext cx="3829980" cy="5211957"/>
          </a:xfrm>
          <a:prstGeom prst="rect">
            <a:avLst/>
          </a:prstGeom>
          <a:noFill/>
        </p:spPr>
      </p:pic>
      <p:pic>
        <p:nvPicPr>
          <p:cNvPr id="11" name="image14.png">
            <a:extLst>
              <a:ext uri="{FF2B5EF4-FFF2-40B4-BE49-F238E27FC236}">
                <a16:creationId xmlns:a16="http://schemas.microsoft.com/office/drawing/2014/main" id="{93B3366B-3D6E-403E-AA48-F0801C7806E3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484" y="660600"/>
            <a:ext cx="5086975" cy="6041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EC6D74-2C06-47E1-AED4-80F9D634B14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B70BE0-1EBD-45A5-8DF2-C02CBD31DA5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A3B05-9D5F-4FD7-836C-B5614B10274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제목 12">
            <a:extLst>
              <a:ext uri="{FF2B5EF4-FFF2-40B4-BE49-F238E27FC236}">
                <a16:creationId xmlns:a16="http://schemas.microsoft.com/office/drawing/2014/main" id="{747C4CCF-54A7-440B-9417-FE2C9020E9BC}"/>
              </a:ext>
            </a:extLst>
          </p:cNvPr>
          <p:cNvSpPr txBox="1">
            <a:spLocks/>
          </p:cNvSpPr>
          <p:nvPr/>
        </p:nvSpPr>
        <p:spPr>
          <a:xfrm>
            <a:off x="323528" y="701817"/>
            <a:ext cx="2952328" cy="2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 </a:t>
            </a:r>
            <a:r>
              <a:rPr kumimoji="0" lang="en-US" altLang="ko-KR" sz="1700" b="1" i="0" u="none" strike="noStrike" kern="1200" cap="none" spc="-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56B0575-0273-4AC5-B540-92D3DB6A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93EE317-200E-4B27-BFA6-A38E6C4E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B35E6A4-0538-4AFE-9D8C-FA8E2564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69" y="2109178"/>
            <a:ext cx="4663275" cy="27323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4F7975-6080-4A4C-85D2-580BB27369E1}"/>
              </a:ext>
            </a:extLst>
          </p:cNvPr>
          <p:cNvSpPr txBox="1"/>
          <p:nvPr/>
        </p:nvSpPr>
        <p:spPr>
          <a:xfrm>
            <a:off x="775248" y="1293795"/>
            <a:ext cx="7593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신청한 공공데이터 포털의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</a:t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studio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사용하기위해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Parsing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3049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B93BC-7B79-4684-AF73-D7EA9CCA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" y="2072681"/>
            <a:ext cx="3657947" cy="460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FramgeLayout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01" y="2220311"/>
            <a:ext cx="5285891" cy="3633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enu_right.xml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만들어서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우측 상단에 메뉴가 보이도록 설정함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04F4E-CFF4-47A4-99E1-14D4DDE1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3" y="1889161"/>
            <a:ext cx="8866934" cy="46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4320480" cy="43528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CV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처리를 하며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실시간으로 버스정류장의 대기인원을 파악함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Haar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cascade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객체인식을 측정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HOG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알고리즘을 이용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인식을 측정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 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측정한 사람의 객체 사이의 거리를 이용하여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이하의 거리로 유지되는 간격을 가진 줄을 생성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측정되는 사람의 들어오는 위치와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지나가는 위치를 알아내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가상의 출입구를 형성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지나면 카운트를 실시하여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대기줄의 인원파악을 진행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버스도착정보항목조회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8100</a:t>
                      </a:r>
                      <a:r>
                        <a:rPr lang="ko-KR" altLang="en-US" sz="900" dirty="0"/>
                        <a:t>번 버스와 </a:t>
                      </a:r>
                      <a:r>
                        <a:rPr lang="en-US" altLang="ko-KR" sz="900" dirty="0"/>
                        <a:t>M4102</a:t>
                      </a:r>
                      <a:r>
                        <a:rPr lang="ko-KR" altLang="en-US" sz="900" dirty="0"/>
                        <a:t>번 버스의 빈좌석을 공공데이터 포털에서 받아 옴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버스위치정보조회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8100</a:t>
                      </a:r>
                      <a:r>
                        <a:rPr lang="ko-KR" altLang="en-US" sz="900" dirty="0"/>
                        <a:t>번 버스와 </a:t>
                      </a:r>
                      <a:r>
                        <a:rPr lang="en-US" altLang="ko-KR" sz="900" dirty="0"/>
                        <a:t>M4102</a:t>
                      </a:r>
                      <a:r>
                        <a:rPr lang="ko-KR" altLang="en-US" sz="900" dirty="0"/>
                        <a:t>번 버스의 현 위치정보를 공공데이터 포털에서 받아 옴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C90CA3-72D1-4057-9FAF-C29E54C4E9C1}"/>
              </a:ext>
            </a:extLst>
          </p:cNvPr>
          <p:cNvGraphicFramePr>
            <a:graphicFrameLocks noGrp="1"/>
          </p:cNvGraphicFramePr>
          <p:nvPr/>
        </p:nvGraphicFramePr>
        <p:xfrm>
          <a:off x="4583456" y="1268762"/>
          <a:ext cx="4320480" cy="306177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대중교통환승경로</a:t>
                      </a:r>
                      <a:r>
                        <a:rPr lang="ko-KR" altLang="en-US" sz="900" dirty="0"/>
                        <a:t> 조회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출발지와 목적지를 기준으로 환승 경로를 공공데이터 포털에서 받아 옴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/>
                        <a:t>주변정류소목록조회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위치좌표 반경</a:t>
                      </a:r>
                      <a:r>
                        <a:rPr lang="en-US" altLang="ko-KR" sz="900" dirty="0"/>
                        <a:t>200m</a:t>
                      </a:r>
                      <a:r>
                        <a:rPr lang="ko-KR" altLang="en-US" sz="900" dirty="0"/>
                        <a:t>내에 있는 정류소 목록을 공공데이터 포털에서 받아 옴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위치 표시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 map SDK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사용자의 현 위치 표시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경로 안내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서버에 데이터 요청하여 이전 정류장들의 대기인원수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버스의 잔여 좌석수 등을 고려하여 추천 경로를 안내함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82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0D7AE1-08A7-4CEA-98F4-45D5EA48F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182440"/>
              </p:ext>
            </p:extLst>
          </p:nvPr>
        </p:nvGraphicFramePr>
        <p:xfrm>
          <a:off x="706905" y="1268761"/>
          <a:ext cx="5601539" cy="5191299"/>
        </p:xfrm>
        <a:graphic>
          <a:graphicData uri="http://schemas.openxmlformats.org/drawingml/2006/table">
            <a:tbl>
              <a:tblPr/>
              <a:tblGrid>
                <a:gridCol w="644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8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954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영상 처리를 진행하는데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필요한 연산처리를 </a:t>
                      </a:r>
                      <a:b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진행하는 컴퓨터의 역할을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71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카메라 모듈</a:t>
                      </a: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정거장의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CCTV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대신하는 구현으로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재료로서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대기인원을 측정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 인원의 파악을 도움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쿨러</a:t>
                      </a: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야외에서 하드웨어를 설치하는것과 더불어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여름의 기온이 높은 날씨에 측정을 진행함으로써 전자기기의 발열을 줄이기위해 이용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배터리</a:t>
                      </a: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보조적인 전력원을 이용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b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거치대 겸 케이스</a:t>
                      </a: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38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8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1085</TotalTime>
  <Words>2330</Words>
  <Application>Microsoft Office PowerPoint</Application>
  <PresentationFormat>화면 슬라이드 쇼(4:3)</PresentationFormat>
  <Paragraphs>508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Snap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leyujin1007@naver.com</cp:lastModifiedBy>
  <cp:revision>36</cp:revision>
  <dcterms:created xsi:type="dcterms:W3CDTF">2020-07-20T13:24:56Z</dcterms:created>
  <dcterms:modified xsi:type="dcterms:W3CDTF">2020-07-27T05:05:19Z</dcterms:modified>
</cp:coreProperties>
</file>